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media/media1.mp4" ContentType="video/unknown"/>
  <Override PartName="/ppt/media/media2.mp4" ContentType="video/unknown"/>
  <Override PartName="/ppt/media/media3.mp4" ContentType="video/unknown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69" r:id="rId13"/>
    <p:sldId id="270" r:id="rId14"/>
    <p:sldId id="268" r:id="rId20"/>
    <p:sldId id="257" r:id="rId9"/>
    <p:sldId id="258" r:id="rId10"/>
    <p:sldId id="259" r:id="rId11"/>
    <p:sldId id="260" r:id="rId12"/>
    <p:sldId id="271" r:id="rId15"/>
    <p:sldId id="272" r:id="rId16"/>
    <p:sldId id="273" r:id="rId17"/>
    <p:sldId id="274" r:id="rId18"/>
    <p:sldId id="275" r:id="rId19"/>
    <p:sldId id="276" r:id="rId8"/>
    <p:sldId id="277" r:id="rId21"/>
  </p:sldIdLst>
  <p:sldSz cx="121793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3.xml"/><Relationship Id="rId9" Type="http://schemas.openxmlformats.org/officeDocument/2006/relationships/slide" Target="slides/slide102.xml"/><Relationship Id="rId10" Type="http://schemas.openxmlformats.org/officeDocument/2006/relationships/slide" Target="slides/slide103.xml"/><Relationship Id="rId11" Type="http://schemas.openxmlformats.org/officeDocument/2006/relationships/slide" Target="slides/slide104.xml"/><Relationship Id="rId12" Type="http://schemas.openxmlformats.org/officeDocument/2006/relationships/slide" Target="slides/slide10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01.xml"/><Relationship Id="rId21" Type="http://schemas.openxmlformats.org/officeDocument/2006/relationships/slide" Target="slides/slide14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608965" y="92074"/>
            <a:ext cx="1096137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608965" y="1600200"/>
            <a:ext cx="1096137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5886661" y="6172200"/>
            <a:ext cx="2841838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0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3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10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3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300">
                <a:solidFill>
                  <a:srgbClr val="DF9577"/>
                </a:solidFill>
                <a:latin typeface="Arial"/>
              </a:rPr>
              <a:t>УСЛОВИЯ СОТРУДНИЧЕСТВА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F8F8F8"/>
                </a:solidFill>
                <a:latin typeface="Arial"/>
              </a:rPr>
              <a:t>Три модели — выбирайте</a:t>
            </a:r>
          </a:p>
          <a:p>
            <a:pPr algn="l">
              <a:spcBef>
                <a:spcPts val="0"/>
              </a:spcBef>
            </a:pPr>
            <a:r>
              <a:rPr sz="3000" b="1">
                <a:solidFill>
                  <a:srgbClr val="F8F8F8"/>
                </a:solidFill>
                <a:latin typeface="Arial"/>
              </a:rPr>
              <a:t>по глубине вовлечения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spc="300">
                <a:solidFill>
                  <a:srgbClr val="A6A6A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1908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A6A6A6"/>
                </a:solidFill>
                <a:latin typeface="Arial"/>
              </a:rPr>
              <a:t>10 / 14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286000"/>
            <a:ext cx="3511296" cy="4023360"/>
          </a:xfrm>
          <a:prstGeom prst="roundRect">
            <a:avLst>
              <a:gd name="adj" fmla="val 6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59" y="2578608"/>
            <a:ext cx="296265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spc="300">
                <a:solidFill>
                  <a:srgbClr val="DF9577"/>
                </a:solidFill>
                <a:latin typeface="Arial"/>
              </a:rPr>
              <a:t>РЕФЕРАЛ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2871216"/>
            <a:ext cx="29626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>
                <a:solidFill>
                  <a:srgbClr val="A6A6A6"/>
                </a:solidFill>
                <a:latin typeface="Arial"/>
              </a:rPr>
              <a:t>Рекомендуете — мы продаём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3310128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F8F8F8"/>
                </a:solidFill>
                <a:latin typeface="Arial"/>
              </a:rPr>
              <a:t>10%</a:t>
            </a:r>
            <a:r>
              <a:rPr sz="1200" b="0">
                <a:solidFill>
                  <a:srgbClr val="D6D6D6"/>
                </a:solidFill>
                <a:latin typeface="Arial"/>
              </a:rPr>
              <a:t> с первого чека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59" y="3950208"/>
            <a:ext cx="2962656" cy="512064"/>
          </a:xfrm>
          <a:prstGeom prst="roundRect">
            <a:avLst>
              <a:gd name="adj" fmla="val 28000"/>
            </a:avLst>
          </a:prstGeom>
          <a:solidFill>
            <a:srgbClr val="241C17"/>
          </a:solidFill>
          <a:ln w="9525">
            <a:solidFill>
              <a:srgbClr val="CC7D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DF9577"/>
                </a:solidFill>
                <a:latin typeface="Arial"/>
              </a:rPr>
              <a:t>До 39 000 ₽ за рекомендацию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59" y="4736592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000" y="4736592"/>
            <a:ext cx="2642615" cy="6675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Атрибуция по промокоду — лид закрепляется за вами до первого контакта с нами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5440679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43000" y="5440679"/>
            <a:ext cx="2642615" cy="2834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Ноль операционной нагрузки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59" y="5769864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3000" y="5769864"/>
            <a:ext cx="2642615" cy="2834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Для клубов, сообществ, экспертов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34255" y="2286000"/>
            <a:ext cx="3511296" cy="4023360"/>
          </a:xfrm>
          <a:prstGeom prst="roundRect">
            <a:avLst>
              <a:gd name="adj" fmla="val 6000"/>
            </a:avLst>
          </a:prstGeom>
          <a:solidFill>
            <a:srgbClr val="35332F"/>
          </a:solidFill>
          <a:ln w="13970">
            <a:solidFill>
              <a:srgbClr val="CC7D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08575" y="2578608"/>
            <a:ext cx="296265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spc="300">
                <a:solidFill>
                  <a:srgbClr val="DF9577"/>
                </a:solidFill>
                <a:latin typeface="Arial"/>
              </a:rPr>
              <a:t>РЕСЕЛЛЕР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08575" y="2871216"/>
            <a:ext cx="29626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>
                <a:solidFill>
                  <a:srgbClr val="A6A6A6"/>
                </a:solidFill>
                <a:latin typeface="Arial"/>
              </a:rPr>
              <a:t>Продаёте сами своим клиентам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08575" y="3310128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F8F8F8"/>
                </a:solidFill>
                <a:latin typeface="Arial"/>
              </a:rPr>
              <a:t>20%</a:t>
            </a:r>
            <a:r>
              <a:rPr sz="1200" b="0">
                <a:solidFill>
                  <a:srgbClr val="D6D6D6"/>
                </a:solidFill>
                <a:latin typeface="Arial"/>
              </a:rPr>
              <a:t> внедрения + </a:t>
            </a:r>
            <a:r>
              <a:rPr sz="2400" b="1">
                <a:solidFill>
                  <a:srgbClr val="F8F8F8"/>
                </a:solidFill>
                <a:latin typeface="Arial"/>
              </a:rPr>
              <a:t>15%</a:t>
            </a:r>
            <a:r>
              <a:rPr sz="1200" b="0">
                <a:solidFill>
                  <a:srgbClr val="D6D6D6"/>
                </a:solidFill>
                <a:latin typeface="Arial"/>
              </a:rPr>
              <a:t> подписки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608575" y="3950208"/>
            <a:ext cx="2962656" cy="512064"/>
          </a:xfrm>
          <a:prstGeom prst="roundRect">
            <a:avLst>
              <a:gd name="adj" fmla="val 28000"/>
            </a:avLst>
          </a:prstGeom>
          <a:solidFill>
            <a:srgbClr val="241C17"/>
          </a:solidFill>
          <a:ln w="9525">
            <a:solidFill>
              <a:srgbClr val="CC7D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DF9577"/>
                </a:solidFill>
                <a:latin typeface="Arial"/>
              </a:rPr>
              <a:t>До 65 500 ₽ с первого года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08575" y="4736592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28616" y="4736592"/>
            <a:ext cx="2642615" cy="2834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10% с первых двух продлений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08575" y="5065776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28616" y="5065776"/>
            <a:ext cx="264261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С 5-й сделки за год — 25% внедрения + 20% подписки (до 85 000 ₽)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08575" y="5582412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28616" y="5582412"/>
            <a:ext cx="2642615" cy="2834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Обучение, материалы, демо-кабинет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08575" y="5911596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28616" y="5911596"/>
            <a:ext cx="2642615" cy="2834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Для интеграторов и агентств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289803" y="2121408"/>
            <a:ext cx="1600200" cy="329184"/>
          </a:xfrm>
          <a:prstGeom prst="roundRect">
            <a:avLst>
              <a:gd name="adj" fmla="val 50000"/>
            </a:avLst>
          </a:prstGeom>
          <a:solidFill>
            <a:srgbClr val="CC7D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 spc="200">
                <a:solidFill>
                  <a:srgbClr val="161616"/>
                </a:solidFill>
                <a:latin typeface="Arial"/>
              </a:rPr>
              <a:t>ОСНОВНАЯ МОДЕЛЬ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119871" y="2286000"/>
            <a:ext cx="3511296" cy="4023360"/>
          </a:xfrm>
          <a:prstGeom prst="roundRect">
            <a:avLst>
              <a:gd name="adj" fmla="val 6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394192" y="2578608"/>
            <a:ext cx="296265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spc="300">
                <a:solidFill>
                  <a:srgbClr val="DF9577"/>
                </a:solidFill>
                <a:latin typeface="Arial"/>
              </a:rPr>
              <a:t>WHITE-LABEL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94192" y="2871216"/>
            <a:ext cx="29626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>
                <a:solidFill>
                  <a:srgbClr val="A6A6A6"/>
                </a:solidFill>
                <a:latin typeface="Arial"/>
              </a:rPr>
              <a:t>Внедряете под своим брендом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94192" y="3310128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>
                <a:solidFill>
                  <a:srgbClr val="F8F8F8"/>
                </a:solidFill>
                <a:latin typeface="Arial"/>
              </a:rPr>
              <a:t>100%</a:t>
            </a:r>
            <a:r>
              <a:rPr sz="1200" b="0">
                <a:solidFill>
                  <a:srgbClr val="D6D6D6"/>
                </a:solidFill>
                <a:latin typeface="Arial"/>
              </a:rPr>
              <a:t> стоимости внедрения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394192" y="3950208"/>
            <a:ext cx="2962656" cy="512064"/>
          </a:xfrm>
          <a:prstGeom prst="roundRect">
            <a:avLst>
              <a:gd name="adj" fmla="val 28000"/>
            </a:avLst>
          </a:prstGeom>
          <a:solidFill>
            <a:srgbClr val="241C17"/>
          </a:solidFill>
          <a:ln w="9525">
            <a:solidFill>
              <a:srgbClr val="CC7D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DF9577"/>
                </a:solidFill>
                <a:latin typeface="Arial"/>
              </a:rPr>
              <a:t>140 000 ₽ за проект — сразу вам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394192" y="4736592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714232" y="4736592"/>
            <a:ext cx="2642615" cy="6675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+10% подписки — при сопровождении и первой линии поддержки на вашей стороне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394192" y="5440679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714232" y="5440679"/>
            <a:ext cx="264261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Старт после сертификации: обучение + первый проект вместе с нами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94192" y="5957315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14232" y="5957315"/>
            <a:ext cx="2642615" cy="2834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00" b="0">
                <a:solidFill>
                  <a:srgbClr val="D6D6D6"/>
                </a:solidFill>
                <a:latin typeface="Arial"/>
              </a:rPr>
              <a:t>Наша платформа, ваш бренд и ПМ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6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79476"/>
            <a:ext cx="3657601" cy="2286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</a:rPr>
              <a:t>Апсейл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29323"/>
            <a:ext cx="7315201" cy="1270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spc="150">
                <a:solidFill>
                  <a:srgbClr val="8A8A8A"/>
                </a:solidFill>
              </a:rPr>
              <a:t>АПСЕЙЛ · ПАРТНЁРСКАЯ ПРОГРАММА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22815" y="6529323"/>
            <a:ext cx="1828801" cy="1270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</a:rPr>
              <a:t>03 / 14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016000"/>
            <a:ext cx="340000" cy="340000"/>
          </a:xfrm>
          <a:prstGeom prst="ellipse">
            <a:avLst/>
          </a:prstGeom>
          <a:solidFill>
            <a:srgbClr val="DF95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80" y="1107800"/>
            <a:ext cx="156400" cy="15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0080" y="1091438"/>
            <a:ext cx="10429140" cy="200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1" spc="220">
                <a:solidFill>
                  <a:srgbClr val="DF9577"/>
                </a:solidFill>
              </a:rPr>
              <a:t>ЦЕННОСТЬ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70000"/>
            <a:ext cx="10899140" cy="5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8F8F8"/>
                </a:solidFill>
              </a:rPr>
              <a:t>Раньше и сейчас: работа менеджера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440000"/>
            <a:ext cx="4239570" cy="3800000"/>
          </a:xfrm>
          <a:prstGeom prst="roundRect">
            <a:avLst>
              <a:gd name="adj" fmla="val 4000"/>
            </a:avLst>
          </a:prstGeom>
          <a:solidFill>
            <a:srgbClr val="1E1E1E"/>
          </a:solidFill>
          <a:ln w="12700">
            <a:solidFill>
              <a:srgbClr val="2625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50000" rIns="150000" tIns="80000" bIns="80000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980080" y="2710000"/>
            <a:ext cx="520000" cy="520000"/>
          </a:xfrm>
          <a:prstGeom prst="ellipse">
            <a:avLst/>
          </a:prstGeom>
          <a:solidFill>
            <a:srgbClr val="353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080" y="2866000"/>
            <a:ext cx="208000" cy="20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00080" y="2710000"/>
            <a:ext cx="2839570" cy="520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 spc="40">
                <a:solidFill>
                  <a:srgbClr val="A6A6A6"/>
                </a:solidFill>
              </a:rPr>
              <a:t>РАНЬШЕ · без Апсейл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0080" y="3390000"/>
            <a:ext cx="3559570" cy="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F8F8F8"/>
                </a:solidFill>
              </a:rPr>
              <a:t>~1 час на одну компанию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0080" y="3854000"/>
            <a:ext cx="220000" cy="2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C7D5E"/>
                </a:solidFill>
              </a:rPr>
              <a:t>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080" y="3840000"/>
            <a:ext cx="325957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D6D6D6"/>
                </a:solidFill>
              </a:rPr>
              <a:t>Поиск компании по профилю вручную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80080" y="4214000"/>
            <a:ext cx="220000" cy="2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C7D5E"/>
                </a:solidFill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080" y="4200000"/>
            <a:ext cx="325957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D6D6D6"/>
                </a:solidFill>
              </a:rPr>
              <a:t>Изучение компании и её задач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0080" y="4574000"/>
            <a:ext cx="220000" cy="2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C7D5E"/>
                </a:solidFill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0080" y="4560000"/>
            <a:ext cx="325957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D6D6D6"/>
                </a:solidFill>
              </a:rPr>
              <a:t>Персонализация КП и демо-материалов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0080" y="4934000"/>
            <a:ext cx="220000" cy="2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C7D5E"/>
                </a:solidFill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80080" y="4920000"/>
            <a:ext cx="325957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D6D6D6"/>
                </a:solidFill>
              </a:rPr>
              <a:t>Составление писем и рассылок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0080" y="5520000"/>
            <a:ext cx="3559570" cy="560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3200" b="1">
                <a:solidFill>
                  <a:srgbClr val="F8F8F8"/>
                </a:solidFill>
              </a:rPr>
              <a:t>3–5</a:t>
            </a:r>
            <a:r>
              <a:rPr sz="1300" b="0">
                <a:solidFill>
                  <a:srgbClr val="A6A6A6"/>
                </a:solidFill>
              </a:rPr>
              <a:t>   компаний в день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299650" y="2440000"/>
            <a:ext cx="4239570" cy="3800000"/>
          </a:xfrm>
          <a:prstGeom prst="roundRect">
            <a:avLst>
              <a:gd name="adj" fmla="val 4000"/>
            </a:avLst>
          </a:prstGeom>
          <a:solidFill>
            <a:srgbClr val="1E1E1E"/>
          </a:solidFill>
          <a:ln w="12700">
            <a:solidFill>
              <a:srgbClr val="CC7D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50000" rIns="150000" tIns="80000" bIns="80000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639650" y="2710000"/>
            <a:ext cx="520000" cy="520000"/>
          </a:xfrm>
          <a:prstGeom prst="ellipse">
            <a:avLst/>
          </a:prstGeom>
          <a:solidFill>
            <a:srgbClr val="DF95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5650" y="2866000"/>
            <a:ext cx="208000" cy="208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359650" y="2710000"/>
            <a:ext cx="2839570" cy="520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 spc="40">
                <a:solidFill>
                  <a:srgbClr val="DF9577"/>
                </a:solidFill>
              </a:rPr>
              <a:t>СЕЙЧАС · с Апсейл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39650" y="3390000"/>
            <a:ext cx="3559570" cy="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F8F8F8"/>
                </a:solidFill>
              </a:rPr>
              <a:t>20+ компаний в час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39650" y="3854000"/>
            <a:ext cx="220000" cy="2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C7D5E"/>
                </a:solidFill>
              </a:rPr>
              <a:t>•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39650" y="3840000"/>
            <a:ext cx="325957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D6D6D6"/>
                </a:solidFill>
              </a:rPr>
              <a:t>Поиск компаний — полностью автоматический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639650" y="4214000"/>
            <a:ext cx="220000" cy="2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C7D5E"/>
                </a:solidFill>
              </a:rPr>
              <a:t>•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939650" y="4200000"/>
            <a:ext cx="325957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D6D6D6"/>
                </a:solidFill>
              </a:rPr>
              <a:t>КП и демо под каждую — автоматически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9650" y="4574000"/>
            <a:ext cx="220000" cy="2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C7D5E"/>
                </a:solidFill>
              </a:rPr>
              <a:t>•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39650" y="4560000"/>
            <a:ext cx="325957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D6D6D6"/>
                </a:solidFill>
              </a:rPr>
              <a:t>Рассылка и цепочки касаний — автономно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39650" y="4934000"/>
            <a:ext cx="220000" cy="2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C7D5E"/>
                </a:solidFill>
              </a:rPr>
              <a:t>•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939650" y="4920000"/>
            <a:ext cx="325957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D6D6D6"/>
                </a:solidFill>
              </a:rPr>
              <a:t>Менеджер получает тёплый ответ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9650" y="5520000"/>
            <a:ext cx="3559570" cy="560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3200" b="1">
                <a:solidFill>
                  <a:srgbClr val="DF9577"/>
                </a:solidFill>
              </a:rPr>
              <a:t>200+</a:t>
            </a:r>
            <a:r>
              <a:rPr sz="1300" b="0">
                <a:solidFill>
                  <a:srgbClr val="A6A6A6"/>
                </a:solidFill>
              </a:rPr>
              <a:t>   компаний в месяц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79650" y="3880000"/>
            <a:ext cx="1820000" cy="820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5600" b="1">
                <a:solidFill>
                  <a:srgbClr val="DF9577"/>
                </a:solidFill>
              </a:rPr>
              <a:t>×10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209650" y="4770000"/>
            <a:ext cx="176000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A6A6A6"/>
                </a:solidFill>
              </a:rPr>
              <a:t>эффективность</a:t>
            </a:r>
          </a:p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A6A6A6"/>
                </a:solidFill>
              </a:rPr>
              <a:t>одного менеджера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616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79476"/>
            <a:ext cx="3657601" cy="2286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</a:rPr>
              <a:t>Апсейл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29323"/>
            <a:ext cx="7315201" cy="1270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spc="150">
                <a:solidFill>
                  <a:srgbClr val="8A8A8A"/>
                </a:solidFill>
              </a:rPr>
              <a:t>АПСЕЙЛ · ПАРТНЁРСКАЯ ПРОГРАММА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22815" y="6529323"/>
            <a:ext cx="1828801" cy="1270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91438"/>
            <a:ext cx="10899140" cy="2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spc="220">
                <a:solidFill>
                  <a:srgbClr val="DF9577"/>
                </a:solidFill>
              </a:rPr>
              <a:t>ЧТО ВХОДИТ В СЕРВИС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44941"/>
            <a:ext cx="10899140" cy="9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</a:pPr>
            <a:r>
              <a:rPr sz="2800" b="1">
                <a:solidFill>
                  <a:srgbClr val="F8F8F8"/>
                </a:solidFill>
              </a:rPr>
              <a:t>Апсейл закрывает весь</a:t>
            </a:r>
          </a:p>
          <a:p>
            <a:pPr algn="l">
              <a:lnSpc>
                <a:spcPct val="104000"/>
              </a:lnSpc>
            </a:pPr>
            <a:r>
              <a:rPr sz="2800" b="1">
                <a:solidFill>
                  <a:srgbClr val="F8F8F8"/>
                </a:solidFill>
              </a:rPr>
              <a:t>путь до ответа клиента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560000"/>
            <a:ext cx="1089914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D6D6D6"/>
                </a:solidFill>
              </a:rPr>
              <a:t>Апсейл проходит весь путь привлечения за вас — от поиска компании до тёплого ответа в вашем кабинете. Менеджер подключается, когда клиент уже заинтересован.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290000"/>
            <a:ext cx="2499785" cy="2430000"/>
          </a:xfrm>
          <a:prstGeom prst="roundRect">
            <a:avLst>
              <a:gd name="adj" fmla="val 5000"/>
            </a:avLst>
          </a:prstGeom>
          <a:solidFill>
            <a:srgbClr val="1E1E1E"/>
          </a:solidFill>
          <a:ln w="12700">
            <a:solidFill>
              <a:srgbClr val="2625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90080" y="3550000"/>
            <a:ext cx="430000" cy="430000"/>
          </a:xfrm>
          <a:prstGeom prst="roundRect">
            <a:avLst>
              <a:gd name="adj" fmla="val 24000"/>
            </a:avLst>
          </a:prstGeom>
          <a:solidFill>
            <a:srgbClr val="362A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 b="1">
                <a:solidFill>
                  <a:srgbClr val="DF9577"/>
                </a:solidFill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0080" y="4090000"/>
            <a:ext cx="1999785" cy="1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700"/>
              </a:spcAft>
            </a:pPr>
            <a:r>
              <a:rPr sz="1300" b="1">
                <a:solidFill>
                  <a:srgbClr val="F8F8F8"/>
                </a:solidFill>
              </a:rPr>
              <a:t>Поиск целевых компаний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6A6A6"/>
                </a:solidFill>
              </a:rPr>
              <a:t>Подбираем компании точно под ваш профиль клиента — без холодного списка наугад.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39865" y="3290000"/>
            <a:ext cx="2499785" cy="2430000"/>
          </a:xfrm>
          <a:prstGeom prst="roundRect">
            <a:avLst>
              <a:gd name="adj" fmla="val 5000"/>
            </a:avLst>
          </a:prstGeom>
          <a:solidFill>
            <a:srgbClr val="1E1E1E"/>
          </a:solidFill>
          <a:ln w="12700">
            <a:solidFill>
              <a:srgbClr val="2625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689865" y="3550000"/>
            <a:ext cx="430000" cy="430000"/>
          </a:xfrm>
          <a:prstGeom prst="roundRect">
            <a:avLst>
              <a:gd name="adj" fmla="val 24000"/>
            </a:avLst>
          </a:prstGeom>
          <a:solidFill>
            <a:srgbClr val="362A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 b="1">
                <a:solidFill>
                  <a:srgbClr val="DF9577"/>
                </a:solidFill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89865" y="4090000"/>
            <a:ext cx="1999785" cy="1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700"/>
              </a:spcAft>
            </a:pPr>
            <a:r>
              <a:rPr sz="1300" b="1">
                <a:solidFill>
                  <a:srgbClr val="F8F8F8"/>
                </a:solidFill>
              </a:rPr>
              <a:t>Подготовка демонстрационных материалов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6A6A6"/>
                </a:solidFill>
              </a:rPr>
              <a:t>Презентация и демо под отрасль и задачи каждой компании.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39650" y="3290000"/>
            <a:ext cx="2499785" cy="2430000"/>
          </a:xfrm>
          <a:prstGeom prst="roundRect">
            <a:avLst>
              <a:gd name="adj" fmla="val 5000"/>
            </a:avLst>
          </a:prstGeom>
          <a:solidFill>
            <a:srgbClr val="1E1E1E"/>
          </a:solidFill>
          <a:ln w="12700">
            <a:solidFill>
              <a:srgbClr val="2625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489650" y="3550000"/>
            <a:ext cx="430000" cy="430000"/>
          </a:xfrm>
          <a:prstGeom prst="roundRect">
            <a:avLst>
              <a:gd name="adj" fmla="val 24000"/>
            </a:avLst>
          </a:prstGeom>
          <a:solidFill>
            <a:srgbClr val="362A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 b="1">
                <a:solidFill>
                  <a:srgbClr val="DF9577"/>
                </a:solidFill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89650" y="4090000"/>
            <a:ext cx="1999785" cy="1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700"/>
              </a:spcAft>
            </a:pPr>
            <a:r>
              <a:rPr sz="1300" b="1">
                <a:solidFill>
                  <a:srgbClr val="F8F8F8"/>
                </a:solidFill>
              </a:rPr>
              <a:t>Подготовка цепочки коммуникаций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6A6A6"/>
                </a:solidFill>
              </a:rPr>
              <a:t>Серия касаний в почте и мессенджерах под каждую компанию.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39435" y="3290000"/>
            <a:ext cx="2499785" cy="2430000"/>
          </a:xfrm>
          <a:prstGeom prst="roundRect">
            <a:avLst>
              <a:gd name="adj" fmla="val 5000"/>
            </a:avLst>
          </a:prstGeom>
          <a:solidFill>
            <a:srgbClr val="1E1E1E"/>
          </a:solidFill>
          <a:ln w="12700">
            <a:solidFill>
              <a:srgbClr val="2625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289435" y="3550000"/>
            <a:ext cx="430000" cy="430000"/>
          </a:xfrm>
          <a:prstGeom prst="roundRect">
            <a:avLst>
              <a:gd name="adj" fmla="val 24000"/>
            </a:avLst>
          </a:prstGeom>
          <a:solidFill>
            <a:srgbClr val="362A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 b="1">
                <a:solidFill>
                  <a:srgbClr val="DF9577"/>
                </a:solidFill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89435" y="4090000"/>
            <a:ext cx="1999785" cy="1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700"/>
              </a:spcAft>
            </a:pPr>
            <a:r>
              <a:rPr sz="1300" b="1">
                <a:solidFill>
                  <a:srgbClr val="F8F8F8"/>
                </a:solidFill>
              </a:rPr>
              <a:t>Выход на компании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6A6A6"/>
                </a:solidFill>
              </a:rPr>
              <a:t>Запускаем коммуникацию — тёплые ответы приходят менеджеру в кабинет.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616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0"/>
          <p:cNvSpPr txBox="1"/>
          <p:nvPr/>
        </p:nvSpPr>
        <p:spPr>
          <a:xfrm>
            <a:off x="640080" y="379476"/>
            <a:ext cx="365760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Апсейл</a:t>
            </a:r>
          </a:p>
        </p:txBody>
      </p:sp>
      <p:sp>
        <p:nvSpPr>
          <p:cNvPr id="52" name="Shape 1"/>
          <p:cNvSpPr/>
          <p:nvPr/>
        </p:nvSpPr>
        <p:spPr>
          <a:xfrm>
            <a:off x="640079" y="6409944"/>
            <a:ext cx="10911537" cy="1"/>
          </a:xfrm>
          <a:prstGeom prst="line">
            <a:avLst/>
          </a:prstGeom>
          <a:ln w="12700">
            <a:solidFill>
              <a:srgbClr val="26252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" name="Text 2"/>
          <p:cNvSpPr txBox="1"/>
          <p:nvPr/>
        </p:nvSpPr>
        <p:spPr>
          <a:xfrm>
            <a:off x="640080" y="6529323"/>
            <a:ext cx="73152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50" sz="800">
                <a:solidFill>
                  <a:srgbClr val="8A8A8A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АПСЕЙЛ · ПАРТНЁРСКАЯ ПРОГРАММА</a:t>
            </a:r>
          </a:p>
        </p:txBody>
      </p:sp>
      <p:sp>
        <p:nvSpPr>
          <p:cNvPr id="54" name="Text 3"/>
          <p:cNvSpPr txBox="1"/>
          <p:nvPr/>
        </p:nvSpPr>
        <p:spPr>
          <a:xfrm>
            <a:off x="9722815" y="6529323"/>
            <a:ext cx="18288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8A8A8A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05 / 14</a:t>
            </a:r>
          </a:p>
        </p:txBody>
      </p:sp>
      <p:sp>
        <p:nvSpPr>
          <p:cNvPr id="55" name="Shape 4"/>
          <p:cNvSpPr/>
          <p:nvPr/>
        </p:nvSpPr>
        <p:spPr>
          <a:xfrm>
            <a:off x="640080" y="896619"/>
            <a:ext cx="2212849" cy="384049"/>
          </a:xfrm>
          <a:prstGeom prst="roundRect">
            <a:avLst>
              <a:gd name="adj" fmla="val 16667"/>
            </a:avLst>
          </a:prstGeom>
          <a:solidFill>
            <a:srgbClr val="362A22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6" name="Text 5"/>
          <p:cNvSpPr txBox="1"/>
          <p:nvPr/>
        </p:nvSpPr>
        <p:spPr>
          <a:xfrm>
            <a:off x="640079" y="1018794"/>
            <a:ext cx="221285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180" sz="10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01 · ПОИСК КОМПАНИЙ</a:t>
            </a:r>
          </a:p>
        </p:txBody>
      </p:sp>
      <p:sp>
        <p:nvSpPr>
          <p:cNvPr id="57" name="Text 6"/>
          <p:cNvSpPr txBox="1"/>
          <p:nvPr/>
        </p:nvSpPr>
        <p:spPr>
          <a:xfrm>
            <a:off x="640079" y="1520951"/>
            <a:ext cx="5394962" cy="6522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ct val="114000"/>
              </a:lnSpc>
              <a:defRPr b="1" sz="21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Поиск целевых компаний</a:t>
            </a:r>
          </a:p>
          <a:p>
            <a:pPr>
              <a:lnSpc>
                <a:spcPct val="114000"/>
              </a:lnSpc>
              <a:defRPr b="1" sz="21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под ваш профиль клиента</a:t>
            </a:r>
          </a:p>
        </p:txBody>
      </p:sp>
      <p:sp>
        <p:nvSpPr>
          <p:cNvPr id="58" name="Text 7"/>
          <p:cNvSpPr txBox="1"/>
          <p:nvPr/>
        </p:nvSpPr>
        <p:spPr>
          <a:xfrm>
            <a:off x="640079" y="2414016"/>
            <a:ext cx="5394962" cy="848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3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Описываете идеального клиента — Апсейл собирает базу подходящих компаний с профилем бизнеса и персонализированной гипотезой предложения под каждую запись. 200–1000 компаний в месяц без участия менеджеров.</a:t>
            </a:r>
          </a:p>
        </p:txBody>
      </p:sp>
      <p:sp>
        <p:nvSpPr>
          <p:cNvPr id="59" name="Text 8"/>
          <p:cNvSpPr txBox="1"/>
          <p:nvPr/>
        </p:nvSpPr>
        <p:spPr>
          <a:xfrm>
            <a:off x="640080" y="3591540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60" name="Text 9"/>
          <p:cNvSpPr txBox="1"/>
          <p:nvPr/>
        </p:nvSpPr>
        <p:spPr>
          <a:xfrm>
            <a:off x="914399" y="3591540"/>
            <a:ext cx="51206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Сегменты по профилю клиента с приоритетом и фильтрами</a:t>
            </a:r>
          </a:p>
        </p:txBody>
      </p:sp>
      <p:sp>
        <p:nvSpPr>
          <p:cNvPr id="61" name="Text 10"/>
          <p:cNvSpPr txBox="1"/>
          <p:nvPr/>
        </p:nvSpPr>
        <p:spPr>
          <a:xfrm>
            <a:off x="640080" y="3881277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62" name="Text 11"/>
          <p:cNvSpPr txBox="1"/>
          <p:nvPr/>
        </p:nvSpPr>
        <p:spPr>
          <a:xfrm>
            <a:off x="914399" y="3881277"/>
            <a:ext cx="5120642" cy="376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Обогащение по сайту, реестрам (ЕГРЮЛ, ГИР БО) и открытым источникам</a:t>
            </a:r>
          </a:p>
        </p:txBody>
      </p:sp>
      <p:sp>
        <p:nvSpPr>
          <p:cNvPr id="63" name="Text 12"/>
          <p:cNvSpPr txBox="1"/>
          <p:nvPr/>
        </p:nvSpPr>
        <p:spPr>
          <a:xfrm>
            <a:off x="640080" y="4386584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64" name="Text 13"/>
          <p:cNvSpPr txBox="1"/>
          <p:nvPr/>
        </p:nvSpPr>
        <p:spPr>
          <a:xfrm>
            <a:off x="914399" y="4386584"/>
            <a:ext cx="51206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Гипотеза предложения под отрасль и боль компании</a:t>
            </a:r>
          </a:p>
        </p:txBody>
      </p:sp>
      <p:sp>
        <p:nvSpPr>
          <p:cNvPr id="65" name="Text 14"/>
          <p:cNvSpPr txBox="1"/>
          <p:nvPr/>
        </p:nvSpPr>
        <p:spPr>
          <a:xfrm>
            <a:off x="640080" y="4676323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66" name="Text 15"/>
          <p:cNvSpPr txBox="1"/>
          <p:nvPr/>
        </p:nvSpPr>
        <p:spPr>
          <a:xfrm>
            <a:off x="914399" y="4676323"/>
            <a:ext cx="51206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Готовая база компаний под персональные КП</a:t>
            </a:r>
          </a:p>
        </p:txBody>
      </p:sp>
      <p:sp>
        <p:nvSpPr>
          <p:cNvPr id="67" name="Shape 16"/>
          <p:cNvSpPr/>
          <p:nvPr/>
        </p:nvSpPr>
        <p:spPr>
          <a:xfrm>
            <a:off x="6537959" y="1507250"/>
            <a:ext cx="5029201" cy="3418738"/>
          </a:xfrm>
          <a:prstGeom prst="roundRect">
            <a:avLst>
              <a:gd name="adj" fmla="val 2140"/>
            </a:avLst>
          </a:prstGeom>
          <a:solidFill>
            <a:srgbClr val="1A1A1A"/>
          </a:solidFill>
          <a:ln w="12700">
            <a:solidFill>
              <a:srgbClr val="35332F"/>
            </a:solidFill>
          </a:ln>
          <a:effectLst>
            <a:outerShdw sx="100000" sy="100000" kx="0" ky="0" algn="b" rotWithShape="0" blurRad="139700" dist="38100" dir="540000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68" name="Shape 17"/>
          <p:cNvSpPr/>
          <p:nvPr/>
        </p:nvSpPr>
        <p:spPr>
          <a:xfrm>
            <a:off x="6739128" y="1728216"/>
            <a:ext cx="91441" cy="91441"/>
          </a:xfrm>
          <a:prstGeom prst="ellipse">
            <a:avLst/>
          </a:prstGeom>
          <a:solidFill>
            <a:srgbClr val="FF5F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9" name="Shape 18"/>
          <p:cNvSpPr/>
          <p:nvPr/>
        </p:nvSpPr>
        <p:spPr>
          <a:xfrm>
            <a:off x="6894576" y="1728216"/>
            <a:ext cx="91441" cy="91441"/>
          </a:xfrm>
          <a:prstGeom prst="ellipse">
            <a:avLst/>
          </a:prstGeom>
          <a:solidFill>
            <a:srgbClr val="FFBD2E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0" name="Shape 19"/>
          <p:cNvSpPr/>
          <p:nvPr/>
        </p:nvSpPr>
        <p:spPr>
          <a:xfrm>
            <a:off x="7050023" y="1728216"/>
            <a:ext cx="91441" cy="91441"/>
          </a:xfrm>
          <a:prstGeom prst="ellipse">
            <a:avLst/>
          </a:prstGeom>
          <a:solidFill>
            <a:srgbClr val="28C93F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1" name="Text 20"/>
          <p:cNvSpPr txBox="1"/>
          <p:nvPr/>
        </p:nvSpPr>
        <p:spPr>
          <a:xfrm>
            <a:off x="6995159" y="1710435"/>
            <a:ext cx="41148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6A6A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app.upsell.ai · АБМ-база</a:t>
            </a:r>
          </a:p>
        </p:txBody>
      </p:sp>
      <p:pic>
        <p:nvPicPr>
          <p:cNvPr id="72" name="Media 0" descr="Media 0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617042" y="2065527"/>
            <a:ext cx="4861223" cy="28164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0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7" fill="hold" display="0">
                  <p:stCondLst>
                    <p:cond delay="indefinite"/>
                  </p:stCondLst>
                </p:cTn>
                <p:tgtEl>
                  <p:spTgt spid="72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7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72"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616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 0"/>
          <p:cNvSpPr txBox="1"/>
          <p:nvPr/>
        </p:nvSpPr>
        <p:spPr>
          <a:xfrm>
            <a:off x="640080" y="379476"/>
            <a:ext cx="365760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Апсейл</a:t>
            </a:r>
          </a:p>
        </p:txBody>
      </p:sp>
      <p:sp>
        <p:nvSpPr>
          <p:cNvPr id="75" name="Shape 1"/>
          <p:cNvSpPr/>
          <p:nvPr/>
        </p:nvSpPr>
        <p:spPr>
          <a:xfrm>
            <a:off x="640079" y="6409944"/>
            <a:ext cx="10911537" cy="1"/>
          </a:xfrm>
          <a:prstGeom prst="line">
            <a:avLst/>
          </a:prstGeom>
          <a:ln w="12700">
            <a:solidFill>
              <a:srgbClr val="26252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6" name="Text 2"/>
          <p:cNvSpPr txBox="1"/>
          <p:nvPr/>
        </p:nvSpPr>
        <p:spPr>
          <a:xfrm>
            <a:off x="640080" y="6529323"/>
            <a:ext cx="73152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50" sz="800">
                <a:solidFill>
                  <a:srgbClr val="8A8A8A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АПСЕЙЛ · ПАРТНЁРСКАЯ ПРОГРАММА</a:t>
            </a:r>
          </a:p>
        </p:txBody>
      </p:sp>
      <p:sp>
        <p:nvSpPr>
          <p:cNvPr id="77" name="Text 3"/>
          <p:cNvSpPr txBox="1"/>
          <p:nvPr/>
        </p:nvSpPr>
        <p:spPr>
          <a:xfrm>
            <a:off x="9722815" y="6529323"/>
            <a:ext cx="18288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8A8A8A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06 / 14</a:t>
            </a:r>
          </a:p>
        </p:txBody>
      </p:sp>
      <p:sp>
        <p:nvSpPr>
          <p:cNvPr id="78" name="Shape 4"/>
          <p:cNvSpPr/>
          <p:nvPr/>
        </p:nvSpPr>
        <p:spPr>
          <a:xfrm>
            <a:off x="6466840" y="833119"/>
            <a:ext cx="3218689" cy="384049"/>
          </a:xfrm>
          <a:prstGeom prst="roundRect">
            <a:avLst>
              <a:gd name="adj" fmla="val 16667"/>
            </a:avLst>
          </a:prstGeom>
          <a:solidFill>
            <a:srgbClr val="362A22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9" name="Text 5"/>
          <p:cNvSpPr txBox="1"/>
          <p:nvPr/>
        </p:nvSpPr>
        <p:spPr>
          <a:xfrm>
            <a:off x="6466840" y="955294"/>
            <a:ext cx="3218689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180" sz="10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02 · КОММЕРЧЕСКИЕ ПРЕДЛОЖЕНИЯ</a:t>
            </a:r>
          </a:p>
        </p:txBody>
      </p:sp>
      <p:sp>
        <p:nvSpPr>
          <p:cNvPr id="80" name="Text 6"/>
          <p:cNvSpPr txBox="1"/>
          <p:nvPr/>
        </p:nvSpPr>
        <p:spPr>
          <a:xfrm>
            <a:off x="6466840" y="1470151"/>
            <a:ext cx="4892041" cy="6522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ct val="114000"/>
              </a:lnSpc>
              <a:defRPr b="1" sz="21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Автоматизация создания</a:t>
            </a:r>
          </a:p>
          <a:p>
            <a:pPr>
              <a:lnSpc>
                <a:spcPct val="114000"/>
              </a:lnSpc>
              <a:defRPr b="1" sz="21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КП под каждую компанию</a:t>
            </a:r>
          </a:p>
        </p:txBody>
      </p:sp>
      <p:sp>
        <p:nvSpPr>
          <p:cNvPr id="81" name="Text 7"/>
          <p:cNvSpPr txBox="1"/>
          <p:nvPr/>
        </p:nvSpPr>
        <p:spPr>
          <a:xfrm>
            <a:off x="6466840" y="2325116"/>
            <a:ext cx="4892041" cy="62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3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Формирование персонализированного КП (презентации) под компанию и отрасль. Собирается автоматически по правилам вашего бренда и тона коммуникации команды.</a:t>
            </a:r>
          </a:p>
        </p:txBody>
      </p:sp>
      <p:sp>
        <p:nvSpPr>
          <p:cNvPr id="82" name="Text 8"/>
          <p:cNvSpPr txBox="1"/>
          <p:nvPr/>
        </p:nvSpPr>
        <p:spPr>
          <a:xfrm>
            <a:off x="6466840" y="3375640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3" name="Text 9"/>
          <p:cNvSpPr txBox="1"/>
          <p:nvPr/>
        </p:nvSpPr>
        <p:spPr>
          <a:xfrm>
            <a:off x="6741159" y="3375640"/>
            <a:ext cx="461772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Персонализированные шаблоны под каждую отрасль</a:t>
            </a:r>
          </a:p>
        </p:txBody>
      </p:sp>
      <p:sp>
        <p:nvSpPr>
          <p:cNvPr id="84" name="Text 14"/>
          <p:cNvSpPr txBox="1"/>
          <p:nvPr/>
        </p:nvSpPr>
        <p:spPr>
          <a:xfrm>
            <a:off x="6466840" y="3672692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5" name="Text 15"/>
          <p:cNvSpPr txBox="1"/>
          <p:nvPr/>
        </p:nvSpPr>
        <p:spPr>
          <a:xfrm>
            <a:off x="6741159" y="3672692"/>
            <a:ext cx="461772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Личное обращение к каждой компании</a:t>
            </a:r>
          </a:p>
        </p:txBody>
      </p:sp>
      <p:sp>
        <p:nvSpPr>
          <p:cNvPr id="86" name="Shape 16"/>
          <p:cNvSpPr/>
          <p:nvPr/>
        </p:nvSpPr>
        <p:spPr>
          <a:xfrm>
            <a:off x="640080" y="1424876"/>
            <a:ext cx="5029201" cy="3484690"/>
          </a:xfrm>
          <a:prstGeom prst="roundRect">
            <a:avLst>
              <a:gd name="adj" fmla="val 2099"/>
            </a:avLst>
          </a:prstGeom>
          <a:solidFill>
            <a:srgbClr val="1A1A1A"/>
          </a:solidFill>
          <a:ln w="12700">
            <a:solidFill>
              <a:srgbClr val="35332F"/>
            </a:solidFill>
          </a:ln>
          <a:effectLst>
            <a:outerShdw sx="100000" sy="100000" kx="0" ky="0" algn="b" rotWithShape="0" blurRad="139700" dist="38100" dir="540000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7" name="Shape 17"/>
          <p:cNvSpPr/>
          <p:nvPr/>
        </p:nvSpPr>
        <p:spPr>
          <a:xfrm>
            <a:off x="841247" y="1728216"/>
            <a:ext cx="91441" cy="91441"/>
          </a:xfrm>
          <a:prstGeom prst="ellipse">
            <a:avLst/>
          </a:prstGeom>
          <a:solidFill>
            <a:srgbClr val="FF5F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8" name="Shape 18"/>
          <p:cNvSpPr/>
          <p:nvPr/>
        </p:nvSpPr>
        <p:spPr>
          <a:xfrm>
            <a:off x="996696" y="1728216"/>
            <a:ext cx="91441" cy="91441"/>
          </a:xfrm>
          <a:prstGeom prst="ellipse">
            <a:avLst/>
          </a:prstGeom>
          <a:solidFill>
            <a:srgbClr val="FFBD2E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9" name="Shape 19"/>
          <p:cNvSpPr/>
          <p:nvPr/>
        </p:nvSpPr>
        <p:spPr>
          <a:xfrm>
            <a:off x="1152144" y="1728216"/>
            <a:ext cx="91441" cy="91441"/>
          </a:xfrm>
          <a:prstGeom prst="ellipse">
            <a:avLst/>
          </a:prstGeom>
          <a:solidFill>
            <a:srgbClr val="28C93F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0" name="Text 20"/>
          <p:cNvSpPr txBox="1"/>
          <p:nvPr/>
        </p:nvSpPr>
        <p:spPr>
          <a:xfrm>
            <a:off x="1097280" y="1710435"/>
            <a:ext cx="41148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6A6A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app.upsell.ai · Коммерческие предложения</a:t>
            </a:r>
          </a:p>
        </p:txBody>
      </p:sp>
      <p:pic>
        <p:nvPicPr>
          <p:cNvPr id="91" name="Media 0" descr="Media 0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762508" y="2027427"/>
            <a:ext cx="4809745" cy="2786643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Text 14"/>
          <p:cNvSpPr txBox="1"/>
          <p:nvPr/>
        </p:nvSpPr>
        <p:spPr>
          <a:xfrm>
            <a:off x="6466840" y="3957788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93" name="Text 15"/>
          <p:cNvSpPr txBox="1"/>
          <p:nvPr/>
        </p:nvSpPr>
        <p:spPr>
          <a:xfrm>
            <a:off x="6741159" y="3957788"/>
            <a:ext cx="461772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Поддержка разных форматов (PDF/Word/Power Point/Html)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0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7" fill="hold" display="0">
                  <p:stCondLst>
                    <p:cond delay="indefinite"/>
                  </p:stCondLst>
                </p:cTn>
                <p:tgtEl>
                  <p:spTgt spid="91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9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91"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616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 0"/>
          <p:cNvSpPr txBox="1"/>
          <p:nvPr/>
        </p:nvSpPr>
        <p:spPr>
          <a:xfrm>
            <a:off x="640080" y="379476"/>
            <a:ext cx="365760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Апсейл</a:t>
            </a:r>
          </a:p>
        </p:txBody>
      </p:sp>
      <p:sp>
        <p:nvSpPr>
          <p:cNvPr id="96" name="Shape 1"/>
          <p:cNvSpPr/>
          <p:nvPr/>
        </p:nvSpPr>
        <p:spPr>
          <a:xfrm>
            <a:off x="640079" y="6409944"/>
            <a:ext cx="10911537" cy="1"/>
          </a:xfrm>
          <a:prstGeom prst="line">
            <a:avLst/>
          </a:prstGeom>
          <a:ln w="12700">
            <a:solidFill>
              <a:srgbClr val="26252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7" name="Text 2"/>
          <p:cNvSpPr txBox="1"/>
          <p:nvPr/>
        </p:nvSpPr>
        <p:spPr>
          <a:xfrm>
            <a:off x="640080" y="6529323"/>
            <a:ext cx="73152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50" sz="800">
                <a:solidFill>
                  <a:srgbClr val="8A8A8A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АПСЕЙЛ · ПАРТНЁРСКАЯ ПРОГРАММА</a:t>
            </a:r>
          </a:p>
        </p:txBody>
      </p:sp>
      <p:sp>
        <p:nvSpPr>
          <p:cNvPr id="98" name="Text 3"/>
          <p:cNvSpPr txBox="1"/>
          <p:nvPr/>
        </p:nvSpPr>
        <p:spPr>
          <a:xfrm>
            <a:off x="9722815" y="6529323"/>
            <a:ext cx="18288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8A8A8A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07 / 14</a:t>
            </a:r>
          </a:p>
        </p:txBody>
      </p:sp>
      <p:sp>
        <p:nvSpPr>
          <p:cNvPr id="99" name="Shape 4"/>
          <p:cNvSpPr/>
          <p:nvPr/>
        </p:nvSpPr>
        <p:spPr>
          <a:xfrm>
            <a:off x="640080" y="896619"/>
            <a:ext cx="1755649" cy="384049"/>
          </a:xfrm>
          <a:prstGeom prst="roundRect">
            <a:avLst>
              <a:gd name="adj" fmla="val 16667"/>
            </a:avLst>
          </a:prstGeom>
          <a:solidFill>
            <a:srgbClr val="362A22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0" name="Text 5"/>
          <p:cNvSpPr txBox="1"/>
          <p:nvPr/>
        </p:nvSpPr>
        <p:spPr>
          <a:xfrm>
            <a:off x="640080" y="1018794"/>
            <a:ext cx="1755648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180" sz="10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03 · РАССЫЛКА</a:t>
            </a:r>
          </a:p>
        </p:txBody>
      </p:sp>
      <p:sp>
        <p:nvSpPr>
          <p:cNvPr id="101" name="Text 6"/>
          <p:cNvSpPr txBox="1"/>
          <p:nvPr/>
        </p:nvSpPr>
        <p:spPr>
          <a:xfrm>
            <a:off x="640079" y="1571751"/>
            <a:ext cx="5394962" cy="6522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ct val="114000"/>
              </a:lnSpc>
              <a:defRPr b="1" sz="21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Автоматическая рассылка:</a:t>
            </a:r>
          </a:p>
          <a:p>
            <a:pPr>
              <a:lnSpc>
                <a:spcPct val="114000"/>
              </a:lnSpc>
              <a:defRPr b="1" sz="2100">
                <a:solidFill>
                  <a:srgbClr val="F8F8F8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почта и мессенджеры</a:t>
            </a:r>
          </a:p>
        </p:txBody>
      </p:sp>
      <p:sp>
        <p:nvSpPr>
          <p:cNvPr id="102" name="Text 7"/>
          <p:cNvSpPr txBox="1"/>
          <p:nvPr/>
        </p:nvSpPr>
        <p:spPr>
          <a:xfrm>
            <a:off x="640079" y="2464816"/>
            <a:ext cx="5394962" cy="90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3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Под каждую компанию Апсейл сам готовит персональную цепочку сообщений — под её отрасль и повод для контакта, а затем запускает касания в почте и мессенджерах (Telegram). Ответы клиентов собираются в одном месте.</a:t>
            </a:r>
          </a:p>
        </p:txBody>
      </p:sp>
      <p:sp>
        <p:nvSpPr>
          <p:cNvPr id="103" name="Text 8"/>
          <p:cNvSpPr txBox="1"/>
          <p:nvPr/>
        </p:nvSpPr>
        <p:spPr>
          <a:xfrm>
            <a:off x="640080" y="3560000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04" name="Text 9"/>
          <p:cNvSpPr txBox="1"/>
          <p:nvPr/>
        </p:nvSpPr>
        <p:spPr>
          <a:xfrm>
            <a:off x="914399" y="3560000"/>
            <a:ext cx="51206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Готовим персональную рассылку под каждую компанию</a:t>
            </a:r>
          </a:p>
        </p:txBody>
      </p:sp>
      <p:sp>
        <p:nvSpPr>
          <p:cNvPr id="105" name="Text 10"/>
          <p:cNvSpPr txBox="1"/>
          <p:nvPr/>
        </p:nvSpPr>
        <p:spPr>
          <a:xfrm>
            <a:off x="640080" y="3880000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06" name="Text 11"/>
          <p:cNvSpPr txBox="1"/>
          <p:nvPr/>
        </p:nvSpPr>
        <p:spPr>
          <a:xfrm>
            <a:off x="914399" y="3880000"/>
            <a:ext cx="51206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Текст под её отрасль, задачи и повод для контакта</a:t>
            </a:r>
          </a:p>
        </p:txBody>
      </p:sp>
      <p:sp>
        <p:nvSpPr>
          <p:cNvPr id="107" name="Text 12"/>
          <p:cNvSpPr txBox="1"/>
          <p:nvPr/>
        </p:nvSpPr>
        <p:spPr>
          <a:xfrm>
            <a:off x="640080" y="4200000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08" name="Text 13"/>
          <p:cNvSpPr txBox="1"/>
          <p:nvPr/>
        </p:nvSpPr>
        <p:spPr>
          <a:xfrm>
            <a:off x="914399" y="4200000"/>
            <a:ext cx="51206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Мультиканальные касания: почта и мессенджеры (Telegram)</a:t>
            </a:r>
          </a:p>
        </p:txBody>
      </p:sp>
      <p:sp>
        <p:nvSpPr>
          <p:cNvPr id="109" name="Text 14"/>
          <p:cNvSpPr txBox="1"/>
          <p:nvPr/>
        </p:nvSpPr>
        <p:spPr>
          <a:xfrm>
            <a:off x="640080" y="4520000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10" name="Text 15"/>
          <p:cNvSpPr txBox="1"/>
          <p:nvPr/>
        </p:nvSpPr>
        <p:spPr>
          <a:xfrm>
            <a:off x="914399" y="4520000"/>
            <a:ext cx="51206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Единый ящик: исходящие и ответы в одном месте</a:t>
            </a:r>
          </a:p>
        </p:txBody>
      </p:sp>
      <p:sp>
        <p:nvSpPr>
          <p:cNvPr id="111" name="Shape 16"/>
          <p:cNvSpPr/>
          <p:nvPr/>
        </p:nvSpPr>
        <p:spPr>
          <a:xfrm>
            <a:off x="6537959" y="1553636"/>
            <a:ext cx="5029201" cy="3434787"/>
          </a:xfrm>
          <a:prstGeom prst="roundRect">
            <a:avLst>
              <a:gd name="adj" fmla="val 2130"/>
            </a:avLst>
          </a:prstGeom>
          <a:solidFill>
            <a:srgbClr val="1A1A1A"/>
          </a:solidFill>
          <a:ln w="12700">
            <a:solidFill>
              <a:srgbClr val="35332F"/>
            </a:solidFill>
          </a:ln>
          <a:effectLst>
            <a:outerShdw sx="100000" sy="100000" kx="0" ky="0" algn="b" rotWithShape="0" blurRad="139700" dist="38100" dir="540000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2" name="Shape 17"/>
          <p:cNvSpPr/>
          <p:nvPr/>
        </p:nvSpPr>
        <p:spPr>
          <a:xfrm>
            <a:off x="6739128" y="1728216"/>
            <a:ext cx="91441" cy="91441"/>
          </a:xfrm>
          <a:prstGeom prst="ellipse">
            <a:avLst/>
          </a:prstGeom>
          <a:solidFill>
            <a:srgbClr val="FF5F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3" name="Shape 18"/>
          <p:cNvSpPr/>
          <p:nvPr/>
        </p:nvSpPr>
        <p:spPr>
          <a:xfrm>
            <a:off x="6894576" y="1728216"/>
            <a:ext cx="91441" cy="91441"/>
          </a:xfrm>
          <a:prstGeom prst="ellipse">
            <a:avLst/>
          </a:prstGeom>
          <a:solidFill>
            <a:srgbClr val="FFBD2E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4" name="Shape 19"/>
          <p:cNvSpPr/>
          <p:nvPr/>
        </p:nvSpPr>
        <p:spPr>
          <a:xfrm>
            <a:off x="7050023" y="1728216"/>
            <a:ext cx="91441" cy="91441"/>
          </a:xfrm>
          <a:prstGeom prst="ellipse">
            <a:avLst/>
          </a:prstGeom>
          <a:solidFill>
            <a:srgbClr val="28C93F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5" name="Text 20"/>
          <p:cNvSpPr txBox="1"/>
          <p:nvPr/>
        </p:nvSpPr>
        <p:spPr>
          <a:xfrm>
            <a:off x="6995159" y="1710435"/>
            <a:ext cx="41148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6A6A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app.upsell.ai · Рассылка</a:t>
            </a:r>
          </a:p>
        </p:txBody>
      </p:sp>
      <p:pic>
        <p:nvPicPr>
          <p:cNvPr id="116" name="Media 0" descr="Media 0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647688" y="2103627"/>
            <a:ext cx="4809745" cy="2786643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Text 14"/>
          <p:cNvSpPr txBox="1"/>
          <p:nvPr/>
        </p:nvSpPr>
        <p:spPr>
          <a:xfrm>
            <a:off x="640080" y="4840000"/>
            <a:ext cx="2377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DF9577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10" name="Text 15"/>
          <p:cNvSpPr txBox="1"/>
          <p:nvPr/>
        </p:nvSpPr>
        <p:spPr>
          <a:xfrm>
            <a:off x="914399" y="4840000"/>
            <a:ext cx="51206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8000"/>
              </a:lnSpc>
              <a:defRPr sz="1100">
                <a:solidFill>
                  <a:srgbClr val="D6D6D6"/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pPr/>
            <a:r>
              <a:t>Авто-стоп цепочки при ответе клиента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0" fill="hold"/>
                                        <p:tgtEl>
                                          <p:spTgt spid="1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7" fill="hold" display="0">
                  <p:stCondLst>
                    <p:cond delay="indefinite"/>
                  </p:stCondLst>
                </p:cTn>
                <p:tgtEl>
                  <p:spTgt spid="116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1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1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300">
                <a:solidFill>
                  <a:srgbClr val="DF9577"/>
                </a:solidFill>
                <a:latin typeface="Arial"/>
              </a:rPr>
              <a:t>ЭКОНОМИКА ПАРТНЁРА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F8F8F8"/>
                </a:solidFill>
                <a:latin typeface="Arial"/>
              </a:rPr>
              <a:t>Сколько вы зарабатываете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spc="300">
                <a:solidFill>
                  <a:srgbClr val="A6A6A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1908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A6A6A6"/>
                </a:solidFill>
                <a:latin typeface="Arial"/>
              </a:rPr>
              <a:t>11 / 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4884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>
                <a:solidFill>
                  <a:srgbClr val="D6D6D6"/>
                </a:solidFill>
                <a:latin typeface="Arial"/>
              </a:rPr>
              <a:t>Расчёт для модели «Реселлер» при чеке клиента 140 000 ₽ внедрение + 250 000 ₽/год подписка.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743200"/>
            <a:ext cx="3511296" cy="210312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59" y="3063240"/>
            <a:ext cx="296265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DF9577"/>
                </a:solidFill>
                <a:latin typeface="Arial"/>
              </a:rPr>
              <a:t>65 500 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3703320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8F8F8"/>
                </a:solidFill>
                <a:latin typeface="Arial"/>
              </a:rPr>
              <a:t>комиссия с одного клиента в первый год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4279392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20% внедрения (28 000 ₽) + 15% подписки (37 500 ₽)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34255" y="2743200"/>
            <a:ext cx="3511296" cy="210312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08575" y="3063240"/>
            <a:ext cx="296265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DF9577"/>
                </a:solidFill>
                <a:latin typeface="Arial"/>
              </a:rPr>
              <a:t>25 000 ₽/год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08575" y="3703320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8F8F8"/>
                </a:solidFill>
                <a:latin typeface="Arial"/>
              </a:rPr>
              <a:t>доход с каждого из первых двух продлений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8575" y="4279392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10% подписки за второй и третий год клиента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19871" y="2743200"/>
            <a:ext cx="3511296" cy="210312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94192" y="3063240"/>
            <a:ext cx="296265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DF9577"/>
                </a:solidFill>
                <a:latin typeface="Arial"/>
              </a:rPr>
              <a:t>3,9 млн 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94192" y="3703320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8F8F8"/>
                </a:solidFill>
                <a:latin typeface="Arial"/>
              </a:rPr>
              <a:t>доход за год при 5 клиентах в месяц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94192" y="4279392"/>
            <a:ext cx="296265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60 клиентов × 65 500 ₽ + продления со второго года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166360"/>
            <a:ext cx="11091672" cy="868680"/>
          </a:xfrm>
          <a:prstGeom prst="roundRect">
            <a:avLst>
              <a:gd name="adj" fmla="val 15000"/>
            </a:avLst>
          </a:prstGeom>
          <a:solidFill>
            <a:srgbClr val="241C17"/>
          </a:solidFill>
          <a:ln w="9525">
            <a:solidFill>
              <a:srgbClr val="CC7D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5349240"/>
            <a:ext cx="10424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350" b="1">
                <a:solidFill>
                  <a:srgbClr val="F8F8F8"/>
                </a:solidFill>
                <a:latin typeface="Arial"/>
              </a:rPr>
              <a:t>Комиссии платятся по факту оплаты клиента. </a:t>
            </a:r>
            <a:r>
              <a:rPr sz="1350" b="0">
                <a:solidFill>
                  <a:srgbClr val="D6D6D6"/>
                </a:solidFill>
                <a:latin typeface="Arial"/>
              </a:rPr>
              <a:t>Никаких планов закупок, депозитов и штрафов — партнёрство не требует вложений.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300">
                <a:solidFill>
                  <a:srgbClr val="DF9577"/>
                </a:solidFill>
                <a:latin typeface="Arial"/>
              </a:rPr>
              <a:t>ПОДДЕРЖКА ПАРТНЁРОВ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F8F8F8"/>
                </a:solidFill>
                <a:latin typeface="Arial"/>
              </a:rPr>
              <a:t>Мы даём всё,</a:t>
            </a:r>
          </a:p>
          <a:p>
            <a:pPr algn="l">
              <a:spcBef>
                <a:spcPts val="0"/>
              </a:spcBef>
            </a:pPr>
            <a:r>
              <a:rPr sz="3000" b="1">
                <a:solidFill>
                  <a:srgbClr val="F8F8F8"/>
                </a:solidFill>
                <a:latin typeface="Arial"/>
              </a:rPr>
              <a:t>чтобы вы продавали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spc="300">
                <a:solidFill>
                  <a:srgbClr val="A6A6A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1908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A6A6A6"/>
                </a:solidFill>
                <a:latin typeface="Arial"/>
              </a:rPr>
              <a:t>12 / 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65176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51760"/>
            <a:ext cx="5074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Персональный менеджер и приоритетная поддержка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42900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429000"/>
            <a:ext cx="5074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Обучение команды и сертификация за 1 неделю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420624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206240"/>
            <a:ext cx="5074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Демо-кабинет с данными под отрасль клиента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98348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983480"/>
            <a:ext cx="5074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Готовые материалы: презентации, кейсы, калькулятор дохода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65176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9400" y="2651760"/>
            <a:ext cx="5074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Промокоды и UTM — прозрачный учёт ваших лидов в CRM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42900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429000"/>
            <a:ext cx="5074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Совместные вебинары и публичные кейсы с вашим брендом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60" y="420624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29400" y="4206240"/>
            <a:ext cx="5074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Передача входящих лидов из вашего региона партнёру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09360" y="498348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4983480"/>
            <a:ext cx="5074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Партнёрская панель: клиенты, статусы сделок, начисления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300">
                <a:solidFill>
                  <a:srgbClr val="DF9577"/>
                </a:solidFill>
                <a:latin typeface="Arial"/>
              </a:rPr>
              <a:t>ЗАПУСК ПАРТНЁРСТВА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F8F8F8"/>
                </a:solidFill>
                <a:latin typeface="Arial"/>
              </a:rPr>
              <a:t>От заявки до первой комиссии —</a:t>
            </a:r>
          </a:p>
          <a:p>
            <a:pPr algn="l">
              <a:spcBef>
                <a:spcPts val="0"/>
              </a:spcBef>
            </a:pPr>
            <a:r>
              <a:rPr sz="3000" b="1">
                <a:solidFill>
                  <a:srgbClr val="F8F8F8"/>
                </a:solidFill>
                <a:latin typeface="Arial"/>
              </a:rPr>
              <a:t>три шага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spc="300">
                <a:solidFill>
                  <a:srgbClr val="A6A6A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1908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A6A6A6"/>
                </a:solidFill>
                <a:latin typeface="Arial"/>
              </a:rPr>
              <a:t>13 / 14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560320"/>
            <a:ext cx="3511296" cy="301752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22959" y="2834640"/>
            <a:ext cx="475488" cy="475488"/>
          </a:xfrm>
          <a:prstGeom prst="roundRect">
            <a:avLst>
              <a:gd name="adj" fmla="val 22000"/>
            </a:avLst>
          </a:prstGeom>
          <a:solidFill>
            <a:srgbClr val="353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600" b="1">
                <a:solidFill>
                  <a:srgbClr val="DF9577"/>
                </a:solidFill>
                <a:latin typeface="Arial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852928"/>
            <a:ext cx="232257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00">
                <a:solidFill>
                  <a:srgbClr val="DF9577"/>
                </a:solidFill>
                <a:latin typeface="Arial"/>
              </a:rPr>
              <a:t>День 1–2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3520440"/>
            <a:ext cx="2962656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>
                <a:solidFill>
                  <a:srgbClr val="F8F8F8"/>
                </a:solidFill>
                <a:latin typeface="Arial"/>
              </a:rPr>
              <a:t>Знакомство и договор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4069080"/>
            <a:ext cx="2962656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D6D6D6"/>
                </a:solidFill>
                <a:latin typeface="Arial"/>
              </a:rPr>
              <a:t>Созвон на 30 минут: выбираем модель, подписываем партнёрское соглашение, выдаём промокод и доступ в панель.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34255" y="2560320"/>
            <a:ext cx="3511296" cy="301752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608575" y="2834640"/>
            <a:ext cx="475488" cy="475488"/>
          </a:xfrm>
          <a:prstGeom prst="roundRect">
            <a:avLst>
              <a:gd name="adj" fmla="val 22000"/>
            </a:avLst>
          </a:prstGeom>
          <a:solidFill>
            <a:srgbClr val="353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600" b="1">
                <a:solidFill>
                  <a:srgbClr val="DF9577"/>
                </a:solidFill>
                <a:latin typeface="Arial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8655" y="2852928"/>
            <a:ext cx="232257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00">
                <a:solidFill>
                  <a:srgbClr val="DF9577"/>
                </a:solidFill>
                <a:latin typeface="Arial"/>
              </a:rPr>
              <a:t>День 3–7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8575" y="3520440"/>
            <a:ext cx="2962656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>
                <a:solidFill>
                  <a:srgbClr val="F8F8F8"/>
                </a:solidFill>
                <a:latin typeface="Arial"/>
              </a:rPr>
              <a:t>Обучение и упаковка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08575" y="4069080"/>
            <a:ext cx="2962656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D6D6D6"/>
                </a:solidFill>
                <a:latin typeface="Arial"/>
              </a:rPr>
              <a:t>Обучаем вашу команду, настраиваем демо-кабинет, передаём материалы и калькулятор дохода партнёра.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19871" y="2560320"/>
            <a:ext cx="3511296" cy="301752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8394192" y="2834640"/>
            <a:ext cx="475488" cy="475488"/>
          </a:xfrm>
          <a:prstGeom prst="roundRect">
            <a:avLst>
              <a:gd name="adj" fmla="val 22000"/>
            </a:avLst>
          </a:prstGeom>
          <a:solidFill>
            <a:srgbClr val="353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600" b="1">
                <a:solidFill>
                  <a:srgbClr val="DF9577"/>
                </a:solidFill>
                <a:latin typeface="Arial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34272" y="2852928"/>
            <a:ext cx="232257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00">
                <a:solidFill>
                  <a:srgbClr val="DF9577"/>
                </a:solidFill>
                <a:latin typeface="Arial"/>
              </a:rPr>
              <a:t>День 8–30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94192" y="3520440"/>
            <a:ext cx="2962656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>
                <a:solidFill>
                  <a:srgbClr val="F8F8F8"/>
                </a:solidFill>
                <a:latin typeface="Arial"/>
              </a:rPr>
              <a:t>Первые сделки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92" y="4069080"/>
            <a:ext cx="2962656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D6D6D6"/>
                </a:solidFill>
                <a:latin typeface="Arial"/>
              </a:rPr>
              <a:t>Совместно проводим первые демо и вебинар для вашей базы. Первая комиссия — после первой оплаты клиента.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5897880"/>
            <a:ext cx="110916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0">
                <a:solidFill>
                  <a:srgbClr val="D6D6D6"/>
                </a:solidFill>
                <a:latin typeface="Arial"/>
              </a:rPr>
              <a:t>Первые 5 партнёров получают статус </a:t>
            </a:r>
            <a:r>
              <a:rPr sz="1300" b="1">
                <a:solidFill>
                  <a:srgbClr val="DF9577"/>
                </a:solidFill>
                <a:latin typeface="Arial"/>
              </a:rPr>
              <a:t>«Партнёр-основатель»</a:t>
            </a:r>
            <a:r>
              <a:rPr sz="1300" b="0">
                <a:solidFill>
                  <a:srgbClr val="D6D6D6"/>
                </a:solidFill>
                <a:latin typeface="Arial"/>
              </a:rPr>
              <a:t> — повышенную комиссию на 2026 год и приоритет по входящим лидам.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300">
                <a:solidFill>
                  <a:srgbClr val="DF9577"/>
                </a:solidFill>
                <a:latin typeface="Arial"/>
              </a:rPr>
              <a:t>СЛЕДУЮЩИЙ ШАГ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F8F8F8"/>
                </a:solidFill>
                <a:latin typeface="Arial"/>
              </a:rPr>
              <a:t>Обсудим партнёрство</a:t>
            </a:r>
          </a:p>
          <a:p>
            <a:pPr algn="l">
              <a:spcBef>
                <a:spcPts val="0"/>
              </a:spcBef>
            </a:pPr>
            <a:r>
              <a:rPr sz="3000" b="1">
                <a:solidFill>
                  <a:srgbClr val="F8F8F8"/>
                </a:solidFill>
                <a:latin typeface="Arial"/>
              </a:rPr>
              <a:t>за 30 минут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spc="300">
                <a:solidFill>
                  <a:srgbClr val="A6A6A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1908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A6A6A6"/>
                </a:solidFill>
                <a:latin typeface="Arial"/>
              </a:rPr>
              <a:t>14 / 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697480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5715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>
                <a:solidFill>
                  <a:srgbClr val="D6D6D6"/>
                </a:solidFill>
                <a:latin typeface="Arial"/>
              </a:rPr>
              <a:t>Покажем продукт и кабинет на живых данных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355848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355848"/>
            <a:ext cx="5715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>
                <a:solidFill>
                  <a:srgbClr val="D6D6D6"/>
                </a:solidFill>
                <a:latin typeface="Arial"/>
              </a:rPr>
              <a:t>Посчитаем ваш доход на калькуляторе партнёра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4014216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014216"/>
            <a:ext cx="5715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>
                <a:solidFill>
                  <a:srgbClr val="D6D6D6"/>
                </a:solidFill>
                <a:latin typeface="Arial"/>
              </a:rPr>
              <a:t>Подберём модель под ваш бизнес и клиентскую базу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672584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672584"/>
            <a:ext cx="5715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>
                <a:solidFill>
                  <a:srgbClr val="D6D6D6"/>
                </a:solidFill>
                <a:latin typeface="Arial"/>
              </a:rPr>
              <a:t>Подпишем соглашение — старт продаж за неделю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040880" y="2651760"/>
            <a:ext cx="4599432" cy="237744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06640" y="2926080"/>
            <a:ext cx="3840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spc="300">
                <a:solidFill>
                  <a:srgbClr val="A6A6A6"/>
                </a:solidFill>
                <a:latin typeface="Arial"/>
              </a:rPr>
              <a:t>КОНТАКТЫ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06640" y="3337560"/>
            <a:ext cx="38404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900" b="1">
                <a:solidFill>
                  <a:srgbClr val="DF9577"/>
                </a:solidFill>
                <a:latin typeface="Arial"/>
              </a:rPr>
              <a:t>partners@upsellteam.ru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06640" y="3886200"/>
            <a:ext cx="38404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900" b="1">
                <a:solidFill>
                  <a:srgbClr val="F8F8F8"/>
                </a:solidFill>
                <a:latin typeface="Arial"/>
              </a:rPr>
              <a:t>+7 977 606-07-70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6640" y="4480560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>
                <a:solidFill>
                  <a:srgbClr val="A6A6A6"/>
                </a:solidFill>
                <a:latin typeface="Arial"/>
              </a:rPr>
              <a:t>Тема письма: «Партнёрство»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349240"/>
            <a:ext cx="11091672" cy="777240"/>
          </a:xfrm>
          <a:prstGeom prst="roundRect">
            <a:avLst>
              <a:gd name="adj" fmla="val 18000"/>
            </a:avLst>
          </a:prstGeom>
          <a:solidFill>
            <a:srgbClr val="241C17"/>
          </a:solidFill>
          <a:ln w="9525">
            <a:solidFill>
              <a:srgbClr val="CC7D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5486400"/>
            <a:ext cx="104241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F8F8F8"/>
                </a:solidFill>
                <a:latin typeface="Arial"/>
              </a:rPr>
              <a:t>Готовы зарабатывать на ИИ-продажах? </a:t>
            </a:r>
            <a:r>
              <a:rPr sz="1300" b="0">
                <a:solidFill>
                  <a:srgbClr val="D6D6D6"/>
                </a:solidFill>
                <a:latin typeface="Arial"/>
              </a:rPr>
              <a:t>Напишите нам — и получите расчёт дохода под вашу базу клиентов.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315968" y="1417320"/>
            <a:ext cx="3566160" cy="402336"/>
          </a:xfrm>
          <a:prstGeom prst="roundRect">
            <a:avLst>
              <a:gd name="adj" fmla="val 50000"/>
            </a:avLst>
          </a:prstGeom>
          <a:solidFill>
            <a:srgbClr val="241C17"/>
          </a:solidFill>
          <a:ln w="9525">
            <a:solidFill>
              <a:srgbClr val="CC7D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/>
            <a:r>
              <a:rPr sz="1200">
                <a:solidFill>
                  <a:srgbClr val="DF9577"/>
                </a:solidFill>
                <a:latin typeface="Arial"/>
              </a:rPr>
              <a:t>●  </a:t>
            </a:r>
            <a:r>
              <a:rPr sz="1200">
                <a:solidFill>
                  <a:srgbClr val="D6D6D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057400"/>
            <a:ext cx="11091672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F8F8F8"/>
                </a:solidFill>
                <a:latin typeface="Arial"/>
              </a:rPr>
              <a:t>Партнёрская программа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88920"/>
            <a:ext cx="11091672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F8F8F8"/>
                </a:solidFill>
                <a:latin typeface="Arial"/>
              </a:rPr>
              <a:t>экосистемы продаж </a:t>
            </a:r>
            <a:r>
              <a:rPr sz="4000" b="1">
                <a:solidFill>
                  <a:srgbClr val="DF9577"/>
                </a:solidFill>
                <a:latin typeface="Arial"/>
              </a:rPr>
              <a:t>Апсейл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977639"/>
            <a:ext cx="94457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8F8F8"/>
                </a:solidFill>
                <a:latin typeface="Arial"/>
              </a:rPr>
              <a:t>Рекуррентный доход с каждого приведённого клиента — без вложений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4526280"/>
            <a:ext cx="76169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0">
                <a:solidFill>
                  <a:srgbClr val="A6A6A6"/>
                </a:solidFill>
                <a:latin typeface="Arial"/>
              </a:rPr>
              <a:t>Три модели сотрудничества: рекомендуйте, продавайте или внедряйте сами.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46707" y="5394960"/>
            <a:ext cx="1828800" cy="457200"/>
          </a:xfrm>
          <a:prstGeom prst="roundRect">
            <a:avLst>
              <a:gd name="adj" fmla="val 50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/>
            <a:r>
              <a:rPr sz="1250" b="0">
                <a:solidFill>
                  <a:srgbClr val="DF9577"/>
                </a:solidFill>
                <a:latin typeface="Arial"/>
              </a:rPr>
              <a:t>●  </a:t>
            </a:r>
            <a:r>
              <a:rPr sz="1250" b="1">
                <a:solidFill>
                  <a:srgbClr val="D6D6D6"/>
                </a:solidFill>
                <a:latin typeface="Arial"/>
              </a:rPr>
              <a:t>Реферал · 10%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95547" y="5394960"/>
            <a:ext cx="2103120" cy="457200"/>
          </a:xfrm>
          <a:prstGeom prst="roundRect">
            <a:avLst>
              <a:gd name="adj" fmla="val 50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/>
            <a:r>
              <a:rPr sz="1250" b="0">
                <a:solidFill>
                  <a:srgbClr val="DF9577"/>
                </a:solidFill>
                <a:latin typeface="Arial"/>
              </a:rPr>
              <a:t>●  </a:t>
            </a:r>
            <a:r>
              <a:rPr sz="1250" b="1">
                <a:solidFill>
                  <a:srgbClr val="D6D6D6"/>
                </a:solidFill>
                <a:latin typeface="Arial"/>
              </a:rPr>
              <a:t>Реселлер · до 35%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18707" y="539496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/>
            <a:r>
              <a:rPr sz="1250" b="0">
                <a:solidFill>
                  <a:srgbClr val="DF9577"/>
                </a:solidFill>
                <a:latin typeface="Arial"/>
              </a:rPr>
              <a:t>●  </a:t>
            </a:r>
            <a:r>
              <a:rPr sz="1250" b="1">
                <a:solidFill>
                  <a:srgbClr val="D6D6D6"/>
                </a:solidFill>
                <a:latin typeface="Arial"/>
              </a:rPr>
              <a:t>White-label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76107" y="5394960"/>
            <a:ext cx="2468880" cy="457200"/>
          </a:xfrm>
          <a:prstGeom prst="roundRect">
            <a:avLst>
              <a:gd name="adj" fmla="val 50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/>
            <a:r>
              <a:rPr sz="1250" b="0">
                <a:solidFill>
                  <a:srgbClr val="DF9577"/>
                </a:solidFill>
                <a:latin typeface="Arial"/>
              </a:rPr>
              <a:t>●  </a:t>
            </a:r>
            <a:r>
              <a:rPr sz="1250" b="1">
                <a:solidFill>
                  <a:srgbClr val="D6D6D6"/>
                </a:solidFill>
                <a:latin typeface="Arial"/>
              </a:rPr>
              <a:t>Совместный маркетинг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300">
                <a:solidFill>
                  <a:srgbClr val="DF9577"/>
                </a:solidFill>
                <a:latin typeface="Arial"/>
              </a:rPr>
              <a:t>О ПРОДУКТЕ · ЧТО ВЫ ПРОДАЁТЕ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F8F8F8"/>
                </a:solidFill>
                <a:latin typeface="Arial"/>
              </a:rPr>
              <a:t>Апсейл — экосистема, которая сама</a:t>
            </a:r>
          </a:p>
          <a:p>
            <a:pPr algn="l">
              <a:spcBef>
                <a:spcPts val="0"/>
              </a:spcBef>
            </a:pPr>
            <a:r>
              <a:rPr sz="3000" b="1">
                <a:solidFill>
                  <a:srgbClr val="F8F8F8"/>
                </a:solidFill>
                <a:latin typeface="Arial"/>
              </a:rPr>
              <a:t>приводит клиентам B2B-заказчиков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spc="300">
                <a:solidFill>
                  <a:srgbClr val="A6A6A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1908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A6A6A6"/>
                </a:solidFill>
                <a:latin typeface="Arial"/>
              </a:rPr>
              <a:t>02 / 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514600"/>
            <a:ext cx="65836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>
                <a:solidFill>
                  <a:srgbClr val="D6D6D6"/>
                </a:solidFill>
                <a:latin typeface="Arial"/>
              </a:rPr>
              <a:t>Апсейл сам находит целевые компании под профиль клиента, готовит персональные КП, ведёт рассылку в почте и Telegram — а менеджеры клиента получают тёплые ответы. Далее — 5 слайдов из клиентской презентации: именно так продукт видит ваш заказчик.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749039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749039"/>
            <a:ext cx="6263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Закрывает главную боль ваших клиентов — «CRM есть, а лидов нет»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315967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315967"/>
            <a:ext cx="6263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×10 эффективность менеджера: 200+ компаний в месяц вместо 3–5 в день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882895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4882895"/>
            <a:ext cx="6263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Надстройка над Bitrix24 и amoCRM — не конкурирует с вашими услугами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449823"/>
            <a:ext cx="274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DF9577"/>
                </a:solidFill>
                <a:latin typeface="Arial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5449823"/>
            <a:ext cx="6263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D6D6D6"/>
                </a:solidFill>
                <a:latin typeface="Arial"/>
              </a:rPr>
              <a:t>Внедрение за 14 дней — нашей командой или вашей (white-label)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89520" y="2514600"/>
            <a:ext cx="4050791" cy="160020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955279" y="2743200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300">
                <a:solidFill>
                  <a:srgbClr val="A6A6A6"/>
                </a:solidFill>
                <a:latin typeface="Arial"/>
              </a:rPr>
              <a:t>ВНЕДРЕНИЕ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55279" y="3063240"/>
            <a:ext cx="3383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>
                <a:solidFill>
                  <a:srgbClr val="DF9577"/>
                </a:solidFill>
                <a:latin typeface="Arial"/>
              </a:rPr>
              <a:t>140 000 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5279" y="3703320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>
                <a:solidFill>
                  <a:srgbClr val="A6A6A6"/>
                </a:solidFill>
                <a:latin typeface="Arial"/>
              </a:rPr>
              <a:t>разовый платёж клиента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589520" y="4343400"/>
            <a:ext cx="4050791" cy="160020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955279" y="4572000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spc="300">
                <a:solidFill>
                  <a:srgbClr val="A6A6A6"/>
                </a:solidFill>
                <a:latin typeface="Arial"/>
              </a:rPr>
              <a:t>ПОДПИСКА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55279" y="4892040"/>
            <a:ext cx="3383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>
                <a:solidFill>
                  <a:srgbClr val="DF9577"/>
                </a:solidFill>
                <a:latin typeface="Arial"/>
              </a:rPr>
              <a:t>250 000 ₽/год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55279" y="5532120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>
                <a:solidFill>
                  <a:srgbClr val="A6A6A6"/>
                </a:solidFill>
                <a:latin typeface="Arial"/>
              </a:rPr>
              <a:t>рекуррентная выручка — база вашей комиссии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300">
                <a:solidFill>
                  <a:srgbClr val="DF9577"/>
                </a:solidFill>
                <a:latin typeface="Arial"/>
              </a:rPr>
              <a:t>ПОЧЕМУ ЭТО ВЫГОДНО ПАРТНЁРУ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F8F8F8"/>
                </a:solidFill>
                <a:latin typeface="Arial"/>
              </a:rPr>
              <a:t>Доход без вложений</a:t>
            </a:r>
          </a:p>
          <a:p>
            <a:pPr algn="l">
              <a:spcBef>
                <a:spcPts val="0"/>
              </a:spcBef>
            </a:pPr>
            <a:r>
              <a:rPr sz="3000" b="1">
                <a:solidFill>
                  <a:srgbClr val="F8F8F8"/>
                </a:solidFill>
                <a:latin typeface="Arial"/>
              </a:rPr>
              <a:t>и без роста команды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spc="300">
                <a:solidFill>
                  <a:srgbClr val="A6A6A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1908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A6A6A6"/>
                </a:solidFill>
                <a:latin typeface="Arial"/>
              </a:rPr>
              <a:t>08 / 14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06040"/>
            <a:ext cx="475488" cy="475488"/>
          </a:xfrm>
          <a:prstGeom prst="roundRect">
            <a:avLst>
              <a:gd name="adj" fmla="val 22000"/>
            </a:avLst>
          </a:prstGeom>
          <a:solidFill>
            <a:srgbClr val="353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600" b="1">
                <a:solidFill>
                  <a:srgbClr val="DF9577"/>
                </a:solidFill>
                <a:latin typeface="Arial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2569464"/>
            <a:ext cx="102412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>
                <a:solidFill>
                  <a:srgbClr val="F8F8F8"/>
                </a:solidFill>
                <a:latin typeface="Arial"/>
              </a:rPr>
              <a:t>Высокий чек — высокая комиссия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2990088"/>
            <a:ext cx="102412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D6D6D6"/>
                </a:solidFill>
                <a:latin typeface="Arial"/>
              </a:rPr>
              <a:t>Первый год клиента приносит до 65 500 ₽ комиссии, а с 5-й сделки за год — до 85 000 ₽. Плюс 10% подписки с первых двух продлений клиента.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886200"/>
            <a:ext cx="475488" cy="475488"/>
          </a:xfrm>
          <a:prstGeom prst="roundRect">
            <a:avLst>
              <a:gd name="adj" fmla="val 22000"/>
            </a:avLst>
          </a:prstGeom>
          <a:solidFill>
            <a:srgbClr val="353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600" b="1">
                <a:solidFill>
                  <a:srgbClr val="DF9577"/>
                </a:solidFill>
                <a:latin typeface="Arial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880" y="3849624"/>
            <a:ext cx="102412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>
                <a:solidFill>
                  <a:srgbClr val="F8F8F8"/>
                </a:solidFill>
                <a:latin typeface="Arial"/>
              </a:rPr>
              <a:t>Продаёте «в тёплую» — своим же клиентам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25880" y="4270248"/>
            <a:ext cx="102412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D6D6D6"/>
                </a:solidFill>
                <a:latin typeface="Arial"/>
              </a:rPr>
              <a:t>Ваши клиенты вам уже доверяют. Апсейл решает их главную боль — нехватку новых B2B-клиентов, поэтому конверсия рекомендации в сделку до 25%.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5166360"/>
            <a:ext cx="475488" cy="475488"/>
          </a:xfrm>
          <a:prstGeom prst="roundRect">
            <a:avLst>
              <a:gd name="adj" fmla="val 22000"/>
            </a:avLst>
          </a:prstGeom>
          <a:solidFill>
            <a:srgbClr val="353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600" b="1">
                <a:solidFill>
                  <a:srgbClr val="DF9577"/>
                </a:solidFill>
                <a:latin typeface="Arial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25880" y="5129784"/>
            <a:ext cx="102412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>
                <a:solidFill>
                  <a:srgbClr val="F8F8F8"/>
                </a:solidFill>
                <a:latin typeface="Arial"/>
              </a:rPr>
              <a:t>Мы берём продукт и внедрение на себя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25880" y="5550408"/>
            <a:ext cx="102412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D6D6D6"/>
                </a:solidFill>
                <a:latin typeface="Arial"/>
              </a:rPr>
              <a:t>Демо, пилот, внедрение за 14 дней и поддержку ведёт наша команда. От вас — рекомендация или продажа; в white-label внедряете вы и забираете 100% его стоимости.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>
                <a:solidFill>
                  <a:srgbClr val="F8F8F8"/>
                </a:solidFill>
                <a:latin typeface="Arial"/>
              </a:rPr>
              <a:t>Апсейл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300">
                <a:solidFill>
                  <a:srgbClr val="DF9577"/>
                </a:solidFill>
                <a:latin typeface="Arial"/>
              </a:rPr>
              <a:t>ТИПЫ ПАРТНЁРОВ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>
                <a:solidFill>
                  <a:srgbClr val="F8F8F8"/>
                </a:solidFill>
                <a:latin typeface="Arial"/>
              </a:rPr>
              <a:t>Кому подходит партнёрство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spc="300">
                <a:solidFill>
                  <a:srgbClr val="A6A6A6"/>
                </a:solidFill>
                <a:latin typeface="Arial"/>
              </a:rPr>
              <a:t>АПСЕЙЛ · ПАРТНЁРСКАЯ ПРОГРАММА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1908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A6A6A6"/>
                </a:solidFill>
                <a:latin typeface="Arial"/>
              </a:rPr>
              <a:t>09 / 14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68880"/>
            <a:ext cx="3511296" cy="169164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651760"/>
            <a:ext cx="305409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1">
                <a:solidFill>
                  <a:srgbClr val="F8F8F8"/>
                </a:solidFill>
                <a:latin typeface="Arial"/>
              </a:rPr>
              <a:t>CRM-интеграторы amoCRM и Bitrix24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182112"/>
            <a:ext cx="305409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Апсейл — надстройка, а не конкурент: расширяет ваш чек и решает боль «система есть, а лидов нет».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34255" y="2468880"/>
            <a:ext cx="3511296" cy="169164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62855" y="2651760"/>
            <a:ext cx="305409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1">
                <a:solidFill>
                  <a:srgbClr val="F8F8F8"/>
                </a:solidFill>
                <a:latin typeface="Arial"/>
              </a:rPr>
              <a:t>B2B-маркетинговые агентства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62855" y="3182112"/>
            <a:ext cx="305409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Усиливает услугу «поток лидов» и добавляет рекуррентный доход к проектной выручке.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19871" y="2468880"/>
            <a:ext cx="3511296" cy="169164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8471" y="2651760"/>
            <a:ext cx="305409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1">
                <a:solidFill>
                  <a:srgbClr val="F8F8F8"/>
                </a:solidFill>
                <a:latin typeface="Arial"/>
              </a:rPr>
              <a:t>Консалтинг по продажам и тренеры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8471" y="3182112"/>
            <a:ext cx="305409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Инструментальная часть вашей методологии: внедряете процессы — Апсейл даёт поток для отработки.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434840"/>
            <a:ext cx="3511296" cy="169164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7240" y="4617720"/>
            <a:ext cx="305409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1">
                <a:solidFill>
                  <a:srgbClr val="F8F8F8"/>
                </a:solidFill>
                <a:latin typeface="Arial"/>
              </a:rPr>
              <a:t>Бизнес-клубы и сообщества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148072"/>
            <a:ext cx="305409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Партнёрская скидка резидентам, выступления и мастермайнды + реферальное вознаграждение клубу.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34255" y="4434840"/>
            <a:ext cx="3511296" cy="169164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62855" y="4617720"/>
            <a:ext cx="305409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1">
                <a:solidFill>
                  <a:srgbClr val="F8F8F8"/>
                </a:solidFill>
                <a:latin typeface="Arial"/>
              </a:rPr>
              <a:t>Вендоры смежных сервисов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2855" y="5148072"/>
            <a:ext cx="305409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Телефония, аналитика, ЭДО: обмен лидами, бандлы, интеграции и совместные вебинары.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19871" y="4434840"/>
            <a:ext cx="3511296" cy="1691640"/>
          </a:xfrm>
          <a:prstGeom prst="roundRect">
            <a:avLst>
              <a:gd name="adj" fmla="val 8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348471" y="4617720"/>
            <a:ext cx="305409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1">
                <a:solidFill>
                  <a:srgbClr val="F8F8F8"/>
                </a:solidFill>
                <a:latin typeface="Arial"/>
              </a:rPr>
              <a:t>Аутсорс-КЦ и SDR-агентства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48471" y="5148072"/>
            <a:ext cx="305409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A6A6A6"/>
                </a:solidFill>
                <a:latin typeface="Arial"/>
              </a:rPr>
              <a:t>Апсейл готовит базы и КП, вы — «руки» полного цикла. Спецтариф + комиссия за клиентов.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